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315" r:id="rId4"/>
    <p:sldId id="317" r:id="rId5"/>
    <p:sldId id="320" r:id="rId6"/>
    <p:sldId id="321" r:id="rId7"/>
    <p:sldId id="322" r:id="rId8"/>
    <p:sldId id="319" r:id="rId9"/>
    <p:sldId id="323" r:id="rId10"/>
    <p:sldId id="325" r:id="rId11"/>
    <p:sldId id="328" r:id="rId12"/>
    <p:sldId id="326" r:id="rId13"/>
    <p:sldId id="327" r:id="rId14"/>
    <p:sldId id="331" r:id="rId15"/>
    <p:sldId id="332" r:id="rId16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5D593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>
        <p:scale>
          <a:sx n="110" d="100"/>
          <a:sy n="110" d="100"/>
        </p:scale>
        <p:origin x="-1560" y="-348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8F4684D-0AF0-43FC-A834-0B7CFBAA6D1C}" type="datetimeFigureOut">
              <a:rPr kumimoji="1" lang="ja-JP" altLang="en-US" smtClean="0"/>
              <a:pPr/>
              <a:t>2013/4/2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35F0348-C422-498D-B6D9-8E509593E58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CE2-F6D7-4CBC-A60A-F4FC469D8DEF}" type="datetimeFigureOut">
              <a:rPr kumimoji="1" lang="ja-JP" altLang="en-US" smtClean="0"/>
              <a:pPr/>
              <a:t>2013/4/2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839D-A142-4FA8-8D78-08C64DC6AC8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CE2-F6D7-4CBC-A60A-F4FC469D8DEF}" type="datetimeFigureOut">
              <a:rPr kumimoji="1" lang="ja-JP" altLang="en-US" smtClean="0"/>
              <a:pPr/>
              <a:t>2013/4/2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839D-A142-4FA8-8D78-08C64DC6AC8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CE2-F6D7-4CBC-A60A-F4FC469D8DEF}" type="datetimeFigureOut">
              <a:rPr kumimoji="1" lang="ja-JP" altLang="en-US" smtClean="0"/>
              <a:pPr/>
              <a:t>2013/4/2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839D-A142-4FA8-8D78-08C64DC6AC8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CE2-F6D7-4CBC-A60A-F4FC469D8DEF}" type="datetimeFigureOut">
              <a:rPr kumimoji="1" lang="ja-JP" altLang="en-US" smtClean="0"/>
              <a:pPr/>
              <a:t>2013/4/2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839D-A142-4FA8-8D78-08C64DC6AC8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CE2-F6D7-4CBC-A60A-F4FC469D8DEF}" type="datetimeFigureOut">
              <a:rPr kumimoji="1" lang="ja-JP" altLang="en-US" smtClean="0"/>
              <a:pPr/>
              <a:t>2013/4/2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839D-A142-4FA8-8D78-08C64DC6AC8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CE2-F6D7-4CBC-A60A-F4FC469D8DEF}" type="datetimeFigureOut">
              <a:rPr kumimoji="1" lang="ja-JP" altLang="en-US" smtClean="0"/>
              <a:pPr/>
              <a:t>2013/4/2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839D-A142-4FA8-8D78-08C64DC6AC8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CE2-F6D7-4CBC-A60A-F4FC469D8DEF}" type="datetimeFigureOut">
              <a:rPr kumimoji="1" lang="ja-JP" altLang="en-US" smtClean="0"/>
              <a:pPr/>
              <a:t>2013/4/2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839D-A142-4FA8-8D78-08C64DC6AC8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CE2-F6D7-4CBC-A60A-F4FC469D8DEF}" type="datetimeFigureOut">
              <a:rPr kumimoji="1" lang="ja-JP" altLang="en-US" smtClean="0"/>
              <a:pPr/>
              <a:t>2013/4/2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839D-A142-4FA8-8D78-08C64DC6AC8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CE2-F6D7-4CBC-A60A-F4FC469D8DEF}" type="datetimeFigureOut">
              <a:rPr kumimoji="1" lang="ja-JP" altLang="en-US" smtClean="0"/>
              <a:pPr/>
              <a:t>2013/4/2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839D-A142-4FA8-8D78-08C64DC6AC8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CE2-F6D7-4CBC-A60A-F4FC469D8DEF}" type="datetimeFigureOut">
              <a:rPr kumimoji="1" lang="ja-JP" altLang="en-US" smtClean="0"/>
              <a:pPr/>
              <a:t>2013/4/2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839D-A142-4FA8-8D78-08C64DC6AC8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CE2-F6D7-4CBC-A60A-F4FC469D8DEF}" type="datetimeFigureOut">
              <a:rPr kumimoji="1" lang="ja-JP" altLang="en-US" smtClean="0"/>
              <a:pPr/>
              <a:t>2013/4/2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839D-A142-4FA8-8D78-08C64DC6AC8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D1CE2-F6D7-4CBC-A60A-F4FC469D8DEF}" type="datetimeFigureOut">
              <a:rPr kumimoji="1" lang="ja-JP" altLang="en-US" smtClean="0"/>
              <a:pPr/>
              <a:t>2013/4/2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5839D-A142-4FA8-8D78-08C64DC6AC8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328823"/>
            <a:ext cx="7772400" cy="1470025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Validation - </a:t>
            </a:r>
            <a:r>
              <a:rPr kumimoji="1" lang="en-US" altLang="ja-JP" sz="3600" dirty="0" err="1" smtClean="0"/>
              <a:t>Bolund</a:t>
            </a:r>
            <a:r>
              <a:rPr kumimoji="1" lang="en-US" altLang="ja-JP" sz="3600" dirty="0" smtClean="0"/>
              <a:t> Hill</a:t>
            </a:r>
            <a:br>
              <a:rPr kumimoji="1" lang="en-US" altLang="ja-JP" sz="3600" dirty="0" smtClean="0"/>
            </a:br>
            <a:r>
              <a:rPr lang="en-US" altLang="ja-JP" sz="3600" dirty="0" smtClean="0"/>
              <a:t>Wind Tunnel Experiment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68761" y="3872077"/>
            <a:ext cx="6400800" cy="985768"/>
          </a:xfrm>
        </p:spPr>
        <p:txBody>
          <a:bodyPr>
            <a:normAutofit/>
          </a:bodyPr>
          <a:lstStyle/>
          <a:p>
            <a:r>
              <a:rPr kumimoji="1" lang="en-US" altLang="ja-JP" sz="2600" dirty="0" smtClean="0"/>
              <a:t>2011</a:t>
            </a:r>
            <a:r>
              <a:rPr kumimoji="1" lang="ja-JP" altLang="en-US" sz="2600" dirty="0" smtClean="0"/>
              <a:t>・</a:t>
            </a:r>
            <a:r>
              <a:rPr kumimoji="1" lang="en-US" altLang="ja-JP" sz="2600" dirty="0" smtClean="0"/>
              <a:t>12</a:t>
            </a:r>
            <a:r>
              <a:rPr kumimoji="1" lang="ja-JP" altLang="en-US" sz="2600" dirty="0" smtClean="0"/>
              <a:t>・</a:t>
            </a:r>
            <a:r>
              <a:rPr lang="en-US" altLang="ja-JP" sz="2600" dirty="0" smtClean="0"/>
              <a:t>16</a:t>
            </a:r>
            <a:endParaRPr kumimoji="1" lang="ja-JP" altLang="en-US" sz="2600" dirty="0"/>
          </a:p>
        </p:txBody>
      </p:sp>
      <p:pic>
        <p:nvPicPr>
          <p:cNvPr id="5" name="図 4" descr="twdlogo via gimp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31" y="6013110"/>
            <a:ext cx="928694" cy="657115"/>
          </a:xfrm>
          <a:prstGeom prst="rect">
            <a:avLst/>
          </a:prstGeom>
        </p:spPr>
      </p:pic>
      <p:pic>
        <p:nvPicPr>
          <p:cNvPr id="6" name="Picture 5" descr="C:\Users\Yamaze\Desktop\WS000000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273" y="6098071"/>
            <a:ext cx="2543175" cy="476250"/>
          </a:xfrm>
          <a:prstGeom prst="rect">
            <a:avLst/>
          </a:prstGeom>
          <a:noFill/>
        </p:spPr>
      </p:pic>
    </p:spTree>
  </p:cSld>
  <p:clrMapOvr>
    <a:masterClrMapping/>
  </p:clrMapOvr>
  <p:transition advTm="567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74" name="AutoShape 10"/>
          <p:cNvSpPr>
            <a:spLocks noChangeArrowheads="1"/>
          </p:cNvSpPr>
          <p:nvPr/>
        </p:nvSpPr>
        <p:spPr bwMode="auto">
          <a:xfrm flipH="1">
            <a:off x="996950" y="1443038"/>
            <a:ext cx="600075" cy="6096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523275" name="Text Box 11"/>
          <p:cNvSpPr txBox="1">
            <a:spLocks noChangeArrowheads="1"/>
          </p:cNvSpPr>
          <p:nvPr/>
        </p:nvSpPr>
        <p:spPr bwMode="auto">
          <a:xfrm>
            <a:off x="915988" y="1544638"/>
            <a:ext cx="698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Flow</a:t>
            </a:r>
          </a:p>
        </p:txBody>
      </p:sp>
      <p:pic>
        <p:nvPicPr>
          <p:cNvPr id="523280" name="Picture 16" descr="scope-時間平均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1300163"/>
            <a:ext cx="9066213" cy="4251325"/>
          </a:xfrm>
          <a:prstGeom prst="rect">
            <a:avLst/>
          </a:prstGeom>
          <a:noFill/>
        </p:spPr>
      </p:pic>
      <p:sp>
        <p:nvSpPr>
          <p:cNvPr id="523279" name="Text Box 15"/>
          <p:cNvSpPr txBox="1">
            <a:spLocks noChangeArrowheads="1"/>
          </p:cNvSpPr>
          <p:nvPr/>
        </p:nvSpPr>
        <p:spPr bwMode="auto">
          <a:xfrm>
            <a:off x="238125" y="1481138"/>
            <a:ext cx="4562475" cy="120251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altLang="ja-JP" sz="1200" i="1" dirty="0" smtClean="0"/>
              <a:t>Comparison with Results take from </a:t>
            </a:r>
          </a:p>
          <a:p>
            <a:r>
              <a:rPr lang="en-US" altLang="ja-JP" sz="1200" i="1" dirty="0" smtClean="0"/>
              <a:t>Numerical </a:t>
            </a:r>
            <a:r>
              <a:rPr lang="en-US" altLang="ja-JP" sz="1200" i="1" dirty="0"/>
              <a:t>simulation of atmospheric boundary layer flow </a:t>
            </a:r>
            <a:r>
              <a:rPr lang="en-US" altLang="ja-JP" sz="1200" i="1" dirty="0" smtClean="0"/>
              <a:t>over complex </a:t>
            </a:r>
            <a:r>
              <a:rPr lang="en-US" altLang="ja-JP" sz="1200" i="1" dirty="0"/>
              <a:t>terrain The </a:t>
            </a:r>
            <a:r>
              <a:rPr lang="en-US" altLang="ja-JP" sz="1200" i="1" dirty="0" err="1"/>
              <a:t>Bolund</a:t>
            </a:r>
            <a:r>
              <a:rPr lang="en-US" altLang="ja-JP" sz="1200" i="1" dirty="0"/>
              <a:t> hill </a:t>
            </a:r>
            <a:r>
              <a:rPr lang="en-US" altLang="ja-JP" sz="1200" i="1" dirty="0" smtClean="0"/>
              <a:t>case</a:t>
            </a:r>
          </a:p>
          <a:p>
            <a:r>
              <a:rPr lang="en-US" altLang="ja-JP" sz="1200" i="1" dirty="0" smtClean="0"/>
              <a:t>Nikola </a:t>
            </a:r>
            <a:r>
              <a:rPr lang="en-US" altLang="ja-JP" sz="1200" i="1" dirty="0" err="1"/>
              <a:t>Mirkov</a:t>
            </a:r>
            <a:r>
              <a:rPr lang="en-US" altLang="ja-JP" sz="1200" i="1" dirty="0"/>
              <a:t> * and </a:t>
            </a:r>
            <a:r>
              <a:rPr lang="en-US" altLang="ja-JP" sz="1200" i="1" dirty="0" err="1"/>
              <a:t>Saša</a:t>
            </a:r>
            <a:r>
              <a:rPr lang="en-US" altLang="ja-JP" sz="1200" i="1" dirty="0"/>
              <a:t> </a:t>
            </a:r>
            <a:r>
              <a:rPr lang="en-US" altLang="ja-JP" sz="1200" i="1" dirty="0" err="1"/>
              <a:t>Kenjereš</a:t>
            </a:r>
            <a:r>
              <a:rPr lang="en-US" altLang="ja-JP" sz="1200" i="1" dirty="0"/>
              <a:t> </a:t>
            </a:r>
            <a:r>
              <a:rPr lang="en-US" altLang="ja-JP" sz="1200" i="1" dirty="0" smtClean="0"/>
              <a:t>** , * </a:t>
            </a:r>
            <a:r>
              <a:rPr lang="en-US" altLang="ja-JP" sz="1200" i="1" dirty="0"/>
              <a:t>Laboratory for Thermal Engineering and </a:t>
            </a:r>
            <a:r>
              <a:rPr lang="en-US" altLang="ja-JP" sz="1200" i="1" dirty="0" smtClean="0"/>
              <a:t>Energy, Institute </a:t>
            </a:r>
            <a:r>
              <a:rPr lang="en-US" altLang="ja-JP" sz="1200" i="1" dirty="0"/>
              <a:t>of Nuclear Sciences „</a:t>
            </a:r>
            <a:r>
              <a:rPr lang="en-US" altLang="ja-JP" sz="1200" i="1" dirty="0" err="1"/>
              <a:t>Vinča</a:t>
            </a:r>
            <a:r>
              <a:rPr lang="en-US" altLang="ja-JP" sz="1200" i="1" dirty="0"/>
              <a:t>“, </a:t>
            </a:r>
            <a:r>
              <a:rPr lang="en-US" altLang="ja-JP" sz="1200" i="1" dirty="0" smtClean="0"/>
              <a:t>Serbia, **</a:t>
            </a:r>
            <a:r>
              <a:rPr lang="en-US" altLang="ja-JP" sz="1200" i="1" dirty="0"/>
              <a:t>Department of Multi-Scale Physics, TU Delft, The Netherlands</a:t>
            </a:r>
            <a:endParaRPr lang="ja-JP" altLang="en-US" sz="1200" i="1" dirty="0"/>
          </a:p>
        </p:txBody>
      </p:sp>
      <p:pic>
        <p:nvPicPr>
          <p:cNvPr id="523278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452563"/>
            <a:ext cx="4135437" cy="1914525"/>
          </a:xfrm>
          <a:prstGeom prst="rect">
            <a:avLst/>
          </a:prstGeom>
          <a:noFill/>
        </p:spPr>
      </p:pic>
      <p:sp>
        <p:nvSpPr>
          <p:cNvPr id="12" name="タイトル 1"/>
          <p:cNvSpPr>
            <a:spLocks noGrp="1"/>
          </p:cNvSpPr>
          <p:nvPr>
            <p:ph type="title"/>
          </p:nvPr>
        </p:nvSpPr>
        <p:spPr>
          <a:xfrm>
            <a:off x="226953" y="161685"/>
            <a:ext cx="5552745" cy="734653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 smtClean="0"/>
              <a:t>CFD Results</a:t>
            </a:r>
            <a:endParaRPr kumimoji="1" lang="ja-JP" altLang="en-US" sz="3600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226953" y="980085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819150" y="5734050"/>
            <a:ext cx="7639050" cy="833178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Wind Speed Distribution (</a:t>
            </a:r>
            <a:r>
              <a:rPr lang="en-US" altLang="ja-JP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U</a:t>
            </a:r>
            <a:r>
              <a:rPr lang="en-US" altLang="ja-JP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x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) of Vertical Plane along Line A </a:t>
            </a:r>
          </a:p>
          <a:p>
            <a:pPr algn="ctr"/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Time Average Result (t = 100 </a:t>
            </a:r>
            <a:r>
              <a:rPr lang="ja-JP" alt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～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200)</a:t>
            </a: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 flipH="1">
            <a:off x="309894" y="3318206"/>
            <a:ext cx="600075" cy="6096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28931" y="3419806"/>
            <a:ext cx="698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Flow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301" name="AutoShape 13"/>
          <p:cNvSpPr>
            <a:spLocks noChangeArrowheads="1"/>
          </p:cNvSpPr>
          <p:nvPr/>
        </p:nvSpPr>
        <p:spPr bwMode="auto">
          <a:xfrm flipH="1">
            <a:off x="1033463" y="3127375"/>
            <a:ext cx="600075" cy="6096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524302" name="Text Box 14"/>
          <p:cNvSpPr txBox="1">
            <a:spLocks noChangeArrowheads="1"/>
          </p:cNvSpPr>
          <p:nvPr/>
        </p:nvSpPr>
        <p:spPr bwMode="auto">
          <a:xfrm>
            <a:off x="952500" y="3228975"/>
            <a:ext cx="698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Flow</a:t>
            </a:r>
          </a:p>
        </p:txBody>
      </p:sp>
      <p:pic>
        <p:nvPicPr>
          <p:cNvPr id="524304" name="Picture 16" descr="scope-時間平均場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5963" y="923925"/>
            <a:ext cx="5164137" cy="5216525"/>
          </a:xfrm>
          <a:prstGeom prst="rect">
            <a:avLst/>
          </a:prstGeom>
          <a:noFill/>
        </p:spPr>
      </p:pic>
      <p:sp>
        <p:nvSpPr>
          <p:cNvPr id="524305" name="Text Box 17"/>
          <p:cNvSpPr txBox="1">
            <a:spLocks noChangeArrowheads="1"/>
          </p:cNvSpPr>
          <p:nvPr/>
        </p:nvSpPr>
        <p:spPr bwMode="auto">
          <a:xfrm>
            <a:off x="2408238" y="6133288"/>
            <a:ext cx="4135982" cy="648512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ja-JP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Wind Speed Distribution </a:t>
            </a:r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(</a:t>
            </a:r>
            <a:r>
              <a:rPr lang="en-US" altLang="ja-JP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U</a:t>
            </a:r>
            <a:r>
              <a:rPr lang="en-US" altLang="ja-JP" sz="16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x</a:t>
            </a:r>
            <a:r>
              <a:rPr lang="en-US" altLang="ja-JP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) </a:t>
            </a:r>
            <a:r>
              <a:rPr lang="en-US" altLang="ja-JP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at 2m height</a:t>
            </a:r>
            <a:endParaRPr lang="ja-JP" altLang="en-US" sz="18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pPr algn="ctr"/>
            <a:r>
              <a:rPr lang="en-US" altLang="ja-JP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Time Average Result (t=100</a:t>
            </a:r>
            <a:r>
              <a:rPr lang="ja-JP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～</a:t>
            </a:r>
            <a:r>
              <a:rPr lang="en-US" altLang="ja-JP" sz="1800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200)</a:t>
            </a:r>
            <a:endParaRPr lang="ja-JP" altLang="en-US" sz="18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26953" y="161685"/>
            <a:ext cx="5552745" cy="734653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 smtClean="0"/>
              <a:t>CFD Results</a:t>
            </a:r>
            <a:endParaRPr kumimoji="1" lang="ja-JP" altLang="en-US" sz="3600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226953" y="913410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90" name="Picture 18" descr="cont-horizontal-ani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7550" y="925513"/>
            <a:ext cx="5164138" cy="5216525"/>
          </a:xfrm>
          <a:prstGeom prst="rect">
            <a:avLst/>
          </a:prstGeom>
          <a:noFill/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408238" y="6133288"/>
            <a:ext cx="4135982" cy="648512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ja-JP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Wind Speed Distribution </a:t>
            </a:r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(</a:t>
            </a:r>
            <a:r>
              <a:rPr lang="en-US" altLang="ja-JP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U</a:t>
            </a:r>
            <a:r>
              <a:rPr lang="en-US" altLang="ja-JP" sz="16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x</a:t>
            </a:r>
            <a:r>
              <a:rPr lang="en-US" altLang="ja-JP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) </a:t>
            </a:r>
            <a:r>
              <a:rPr lang="en-US" altLang="ja-JP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at 2m height</a:t>
            </a:r>
            <a:endParaRPr lang="ja-JP" altLang="en-US" sz="18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pPr algn="ctr"/>
            <a:r>
              <a:rPr lang="en-US" altLang="ja-JP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Instantaneous Result</a:t>
            </a:r>
            <a:endParaRPr lang="ja-JP" altLang="en-US" sz="18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26953" y="161685"/>
            <a:ext cx="5552745" cy="734653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 smtClean="0"/>
              <a:t>CFD Results</a:t>
            </a:r>
            <a:endParaRPr kumimoji="1" lang="ja-JP" altLang="en-US" sz="3600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26953" y="913410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utoShape 13"/>
          <p:cNvSpPr>
            <a:spLocks noChangeArrowheads="1"/>
          </p:cNvSpPr>
          <p:nvPr/>
        </p:nvSpPr>
        <p:spPr bwMode="auto">
          <a:xfrm flipH="1">
            <a:off x="1033463" y="3127375"/>
            <a:ext cx="600075" cy="6096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952500" y="3228975"/>
            <a:ext cx="698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Flow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03056" y="6627168"/>
            <a:ext cx="19409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Run in Slideshow mode to play anime</a:t>
            </a:r>
            <a:endParaRPr kumimoji="1" lang="ja-JP" altLang="en-US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70" name="Picture 22" descr="vect-horizontal-ani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5963" y="923925"/>
            <a:ext cx="5164137" cy="5216525"/>
          </a:xfrm>
          <a:prstGeom prst="rect">
            <a:avLst/>
          </a:prstGeom>
          <a:noFill/>
        </p:spPr>
      </p:pic>
      <p:sp>
        <p:nvSpPr>
          <p:cNvPr id="7" name="AutoShape 13"/>
          <p:cNvSpPr>
            <a:spLocks noChangeArrowheads="1"/>
          </p:cNvSpPr>
          <p:nvPr/>
        </p:nvSpPr>
        <p:spPr bwMode="auto">
          <a:xfrm flipH="1">
            <a:off x="1033463" y="3127375"/>
            <a:ext cx="600075" cy="6096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952500" y="3228975"/>
            <a:ext cx="698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Flow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2967512" y="6147079"/>
            <a:ext cx="3220731" cy="648512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ja-JP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Wind Speed Vector at 2m height</a:t>
            </a:r>
            <a:endParaRPr lang="ja-JP" altLang="en-US" sz="18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pPr algn="ctr"/>
            <a:r>
              <a:rPr lang="en-US" altLang="ja-JP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Instantaneous Result</a:t>
            </a:r>
            <a:endParaRPr lang="ja-JP" altLang="en-US" sz="18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226953" y="161685"/>
            <a:ext cx="5552745" cy="734653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 smtClean="0"/>
              <a:t>CFD Results</a:t>
            </a:r>
            <a:endParaRPr kumimoji="1" lang="ja-JP" altLang="en-US" sz="3600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226953" y="913410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7203056" y="6627168"/>
            <a:ext cx="19409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Run in Slideshow mode to play anime</a:t>
            </a:r>
            <a:endParaRPr kumimoji="1" lang="ja-JP" altLang="en-US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226953" y="161685"/>
            <a:ext cx="5552745" cy="734653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 smtClean="0"/>
              <a:t>CFD Results</a:t>
            </a:r>
            <a:endParaRPr kumimoji="1" lang="ja-JP" altLang="en-US" sz="3600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226953" y="913410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3" descr="M4プロット"/>
          <p:cNvPicPr>
            <a:picLocks noChangeAspect="1" noChangeArrowheads="1"/>
          </p:cNvPicPr>
          <p:nvPr/>
        </p:nvPicPr>
        <p:blipFill>
          <a:blip r:embed="rId2"/>
          <a:srcRect t="3566"/>
          <a:stretch>
            <a:fillRect/>
          </a:stretch>
        </p:blipFill>
        <p:spPr bwMode="auto">
          <a:xfrm>
            <a:off x="6835775" y="3279863"/>
            <a:ext cx="2173288" cy="3032677"/>
          </a:xfrm>
          <a:prstGeom prst="rect">
            <a:avLst/>
          </a:prstGeom>
          <a:noFill/>
        </p:spPr>
      </p:pic>
      <p:pic>
        <p:nvPicPr>
          <p:cNvPr id="13" name="Picture 14" descr="M1プロット"/>
          <p:cNvPicPr>
            <a:picLocks noChangeAspect="1" noChangeArrowheads="1"/>
          </p:cNvPicPr>
          <p:nvPr/>
        </p:nvPicPr>
        <p:blipFill>
          <a:blip r:embed="rId3"/>
          <a:srcRect t="3444"/>
          <a:stretch>
            <a:fillRect/>
          </a:stretch>
        </p:blipFill>
        <p:spPr bwMode="auto">
          <a:xfrm>
            <a:off x="149225" y="3285529"/>
            <a:ext cx="2173288" cy="3036536"/>
          </a:xfrm>
          <a:prstGeom prst="rect">
            <a:avLst/>
          </a:prstGeom>
          <a:noFill/>
        </p:spPr>
      </p:pic>
      <p:pic>
        <p:nvPicPr>
          <p:cNvPr id="14" name="Picture 15" descr="M2プロット"/>
          <p:cNvPicPr>
            <a:picLocks noChangeAspect="1" noChangeArrowheads="1"/>
          </p:cNvPicPr>
          <p:nvPr/>
        </p:nvPicPr>
        <p:blipFill>
          <a:blip r:embed="rId4"/>
          <a:srcRect t="3545"/>
          <a:stretch>
            <a:fillRect/>
          </a:stretch>
        </p:blipFill>
        <p:spPr bwMode="auto">
          <a:xfrm>
            <a:off x="2382838" y="3285529"/>
            <a:ext cx="2173287" cy="3033361"/>
          </a:xfrm>
          <a:prstGeom prst="rect">
            <a:avLst/>
          </a:prstGeom>
          <a:noFill/>
        </p:spPr>
      </p:pic>
      <p:pic>
        <p:nvPicPr>
          <p:cNvPr id="15" name="Picture 16" descr="M3プロット"/>
          <p:cNvPicPr>
            <a:picLocks noChangeAspect="1" noChangeArrowheads="1"/>
          </p:cNvPicPr>
          <p:nvPr/>
        </p:nvPicPr>
        <p:blipFill>
          <a:blip r:embed="rId5"/>
          <a:srcRect t="3491"/>
          <a:stretch>
            <a:fillRect/>
          </a:stretch>
        </p:blipFill>
        <p:spPr bwMode="auto">
          <a:xfrm>
            <a:off x="4611688" y="3283838"/>
            <a:ext cx="2173287" cy="3035052"/>
          </a:xfrm>
          <a:prstGeom prst="rect">
            <a:avLst/>
          </a:prstGeom>
          <a:noFill/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50190" y="1881125"/>
            <a:ext cx="5206947" cy="648512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altLang="ja-JP" dirty="0" smtClean="0">
                <a:ea typeface="HGP創英角ｺﾞｼｯｸUB" pitchFamily="50" charset="-128"/>
              </a:rPr>
              <a:t>Average Wind Speed Vertical Profile </a:t>
            </a:r>
          </a:p>
          <a:p>
            <a:r>
              <a:rPr lang="en-US" altLang="ja-JP" dirty="0" smtClean="0">
                <a:ea typeface="HGP創英角ｺﾞｼｯｸUB" pitchFamily="50" charset="-128"/>
              </a:rPr>
              <a:t>Comparison of CFD Prediction with Wind Tunnel Data</a:t>
            </a:r>
            <a:endParaRPr lang="ja-JP" altLang="en-US" dirty="0">
              <a:solidFill>
                <a:schemeClr val="folHlink"/>
              </a:solidFill>
              <a:ea typeface="HGP創英角ｺﾞｼｯｸUB" pitchFamily="50" charset="-128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/>
          <a:srcRect l="8459" t="8273" r="29059" b="19379"/>
          <a:stretch>
            <a:fillRect/>
          </a:stretch>
        </p:blipFill>
        <p:spPr bwMode="auto">
          <a:xfrm>
            <a:off x="5855920" y="1371619"/>
            <a:ext cx="2790908" cy="16053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9" name="Rectangle 8"/>
          <p:cNvSpPr>
            <a:spLocks noChangeArrowheads="1"/>
          </p:cNvSpPr>
          <p:nvPr/>
        </p:nvSpPr>
        <p:spPr bwMode="auto">
          <a:xfrm rot="8928738">
            <a:off x="6896595" y="1931713"/>
            <a:ext cx="1216566" cy="246669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226953" y="161685"/>
            <a:ext cx="5552745" cy="734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226953" y="913410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532740" y="1304013"/>
            <a:ext cx="8086476" cy="50129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>
              <a:buSzPct val="80000"/>
              <a:buFont typeface="Wingdings" pitchFamily="2" charset="2"/>
              <a:buChar char="n"/>
            </a:pPr>
            <a:r>
              <a:rPr kumimoji="1" lang="en-US" altLang="ja-JP" sz="2400" dirty="0" smtClean="0"/>
              <a:t>  CFD was carried out </a:t>
            </a:r>
            <a:r>
              <a:rPr lang="en-US" altLang="ja-JP" sz="2400" dirty="0" smtClean="0"/>
              <a:t>using</a:t>
            </a:r>
            <a:r>
              <a:rPr kumimoji="1" lang="en-US" altLang="ja-JP" sz="2400" dirty="0" smtClean="0"/>
              <a:t> LES based RIAM-COMPACT for </a:t>
            </a:r>
            <a:r>
              <a:rPr kumimoji="1" lang="en-US" altLang="ja-JP" sz="2400" dirty="0" err="1" smtClean="0"/>
              <a:t>Bolund</a:t>
            </a:r>
            <a:r>
              <a:rPr kumimoji="1" lang="en-US" altLang="ja-JP" sz="2400" dirty="0" smtClean="0"/>
              <a:t> Hill (Elevation data from </a:t>
            </a:r>
            <a:r>
              <a:rPr kumimoji="1" lang="en-US" altLang="ja-JP" sz="2400" dirty="0" err="1" smtClean="0"/>
              <a:t>Riso</a:t>
            </a:r>
            <a:r>
              <a:rPr kumimoji="1" lang="en-US" altLang="ja-JP" sz="2400" dirty="0" smtClean="0"/>
              <a:t> National Laboratory, Denmark).</a:t>
            </a:r>
          </a:p>
          <a:p>
            <a:pPr>
              <a:buSzPct val="80000"/>
              <a:buFont typeface="Wingdings" pitchFamily="2" charset="2"/>
              <a:buChar char="n"/>
            </a:pPr>
            <a:endParaRPr lang="en-US" altLang="ja-JP" sz="2400" dirty="0" smtClean="0"/>
          </a:p>
          <a:p>
            <a:pPr>
              <a:buSzPct val="80000"/>
              <a:buFont typeface="Wingdings" pitchFamily="2" charset="2"/>
              <a:buChar char="n"/>
            </a:pP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  Wind tunnel model was constructed and flow measurement was conducted at the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w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ind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tunnel facilities at </a:t>
            </a:r>
            <a:r>
              <a:rPr lang="en-US" altLang="ja-JP" sz="2400" dirty="0" smtClean="0"/>
              <a:t>Kato </a:t>
            </a:r>
            <a:r>
              <a:rPr lang="en-US" altLang="ja-JP" sz="2400" dirty="0" smtClean="0"/>
              <a:t>Laboratory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,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Institute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of Industrial Science, University of Tokyo.</a:t>
            </a:r>
          </a:p>
          <a:p>
            <a:pPr>
              <a:buSzPct val="80000"/>
              <a:buFont typeface="Wingdings" pitchFamily="2" charset="2"/>
              <a:buChar char="n"/>
            </a:pPr>
            <a:endParaRPr lang="en-US" altLang="ja-JP" sz="2400" dirty="0" smtClean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pPr>
              <a:buSzPct val="80000"/>
              <a:buFont typeface="Wingdings" pitchFamily="2" charset="2"/>
              <a:buChar char="n"/>
            </a:pP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  CFD results were compared with experimental data from wind tunnel.</a:t>
            </a:r>
          </a:p>
          <a:p>
            <a:pPr>
              <a:buSzPct val="80000"/>
              <a:buFont typeface="Wingdings" pitchFamily="2" charset="2"/>
              <a:buChar char="n"/>
            </a:pPr>
            <a:endParaRPr lang="en-US" altLang="ja-JP" sz="2400" dirty="0" smtClean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pPr>
              <a:buSzPct val="80000"/>
              <a:buFont typeface="Wingdings" pitchFamily="2" charset="2"/>
              <a:buChar char="n"/>
            </a:pP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  CFD results are in good agreement with experimental data which demonstrated the effectiveness of LES based CFD. </a:t>
            </a:r>
            <a:endParaRPr kumimoji="1"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26953" y="161685"/>
            <a:ext cx="5552745" cy="734653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 smtClean="0"/>
              <a:t>Calculation Domain</a:t>
            </a:r>
            <a:endParaRPr kumimoji="1" lang="ja-JP" altLang="en-US" sz="3600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226953" y="980085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Bolund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416" y="1071449"/>
            <a:ext cx="7791450" cy="5665787"/>
          </a:xfrm>
          <a:prstGeom prst="rect">
            <a:avLst/>
          </a:prstGeom>
          <a:noFill/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 rot="19566624">
            <a:off x="1115688" y="5200479"/>
            <a:ext cx="733425" cy="552450"/>
          </a:xfrm>
          <a:prstGeom prst="rightArrow">
            <a:avLst>
              <a:gd name="adj1" fmla="val 50000"/>
              <a:gd name="adj2" fmla="val 33190"/>
            </a:avLst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181550" y="5721710"/>
            <a:ext cx="2363907" cy="7100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altLang="ja-JP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Flow Direction </a:t>
            </a:r>
          </a:p>
          <a:p>
            <a:r>
              <a:rPr lang="en-US" altLang="ja-JP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(239 degree)</a:t>
            </a:r>
            <a:endParaRPr lang="en-US" altLang="ja-JP" sz="2000" dirty="0">
              <a:effectLst>
                <a:outerShdw blurRad="38100" dist="38100" dir="2700000" algn="tl">
                  <a:srgbClr val="C0C0C0"/>
                </a:outerShdw>
              </a:effectLst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485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26953" y="161685"/>
            <a:ext cx="5552745" cy="734653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 smtClean="0"/>
              <a:t>Calculation Domain</a:t>
            </a:r>
            <a:endParaRPr kumimoji="1" lang="ja-JP" altLang="en-US" sz="3600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321" y="1665016"/>
            <a:ext cx="8628063" cy="4286250"/>
          </a:xfrm>
          <a:prstGeom prst="rect">
            <a:avLst/>
          </a:prstGeom>
          <a:noFill/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 rot="8928738">
            <a:off x="867196" y="3479528"/>
            <a:ext cx="4194175" cy="447675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  <a:ln w="22225">
            <a:solidFill>
              <a:schemeClr val="tx1"/>
            </a:solidFill>
            <a:prstDash val="sys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982110" y="4285654"/>
            <a:ext cx="3506278" cy="447675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  <a:prstDash val="sys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en-US" altLang="ja-JP" dirty="0" smtClean="0"/>
              <a:t>Comparison with wind tunnel data</a:t>
            </a:r>
            <a:endParaRPr lang="ja-JP" altLang="en-US" dirty="0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632871" y="1988866"/>
            <a:ext cx="181822" cy="5254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ja-JP" altLang="en-US" sz="2800" dirty="0">
              <a:ea typeface="HGP創英角ｺﾞｼｯｸUB" pitchFamily="50" charset="-128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362496" y="4770166"/>
            <a:ext cx="403225" cy="330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  <p:txBody>
          <a:bodyPr wrap="none" lIns="90000" tIns="46800" rIns="90000" bIns="46800"/>
          <a:lstStyle/>
          <a:p>
            <a:endParaRPr lang="ja-JP" alt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746671" y="4892403"/>
            <a:ext cx="4910425" cy="4022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2000" dirty="0" smtClean="0">
                <a:ea typeface="HGP創英角ｺﾞｼｯｸUB" pitchFamily="50" charset="-128"/>
              </a:rPr>
              <a:t>CFD Boundary Conditions are set at this point</a:t>
            </a:r>
            <a:endParaRPr lang="ja-JP" altLang="en-US" sz="2000" dirty="0">
              <a:ea typeface="HGP創英角ｺﾞｼｯｸUB" pitchFamily="50" charset="-128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226953" y="980085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485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758" y="1108761"/>
            <a:ext cx="6913231" cy="5455480"/>
          </a:xfrm>
          <a:prstGeom prst="rect">
            <a:avLst/>
          </a:prstGeom>
          <a:noFill/>
        </p:spPr>
      </p:pic>
      <p:pic>
        <p:nvPicPr>
          <p:cNvPr id="45" name="Picture 20"/>
          <p:cNvPicPr>
            <a:picLocks noChangeAspect="1" noChangeArrowheads="1"/>
          </p:cNvPicPr>
          <p:nvPr/>
        </p:nvPicPr>
        <p:blipFill>
          <a:blip r:embed="rId3"/>
          <a:srcRect b="6846"/>
          <a:stretch>
            <a:fillRect/>
          </a:stretch>
        </p:blipFill>
        <p:spPr bwMode="auto">
          <a:xfrm>
            <a:off x="6275985" y="1030043"/>
            <a:ext cx="2587130" cy="889761"/>
          </a:xfrm>
          <a:prstGeom prst="rect">
            <a:avLst/>
          </a:prstGeom>
          <a:noFill/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26953" y="161685"/>
            <a:ext cx="5552745" cy="734653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 smtClean="0"/>
              <a:t>Calculation Domain</a:t>
            </a:r>
            <a:endParaRPr kumimoji="1" lang="ja-JP" altLang="en-US" sz="3600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226953" y="980085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6"/>
          <p:cNvSpPr>
            <a:spLocks noChangeArrowheads="1"/>
          </p:cNvSpPr>
          <p:nvPr/>
        </p:nvSpPr>
        <p:spPr bwMode="auto">
          <a:xfrm rot="8446284" flipV="1">
            <a:off x="2530736" y="4736982"/>
            <a:ext cx="423862" cy="277812"/>
          </a:xfrm>
          <a:prstGeom prst="leftArrow">
            <a:avLst>
              <a:gd name="adj1" fmla="val 50000"/>
              <a:gd name="adj2" fmla="val 38143"/>
            </a:avLst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634255" y="5029057"/>
            <a:ext cx="698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Flow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292011" y="5100403"/>
            <a:ext cx="2792616" cy="1017844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altLang="ja-JP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CFD Model:</a:t>
            </a:r>
          </a:p>
          <a:p>
            <a:r>
              <a:rPr lang="en-US" altLang="ja-JP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Wind Direction: 239 degree</a:t>
            </a:r>
          </a:p>
          <a:p>
            <a:r>
              <a:rPr lang="en-US" altLang="ja-JP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Mesh </a:t>
            </a:r>
            <a:r>
              <a:rPr lang="ja-JP" altLang="en-US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：</a:t>
            </a:r>
            <a:r>
              <a:rPr lang="en-US" altLang="ja-JP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213 (x), 213(y), 65 (z)</a:t>
            </a:r>
          </a:p>
          <a:p>
            <a:r>
              <a:rPr lang="en-US" altLang="ja-JP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Total Nodes:  about 3 millions</a:t>
            </a:r>
            <a:endParaRPr lang="en-US" altLang="ja-JP" sz="12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r>
              <a:rPr lang="en-US" altLang="ja-JP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Inflow Vertical Wind Shear Exponent: 0.14</a:t>
            </a:r>
            <a:endParaRPr lang="en-US" altLang="ja-JP" sz="12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1245538" y="3879080"/>
            <a:ext cx="2418744" cy="2719611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 type="arrow" w="med" len="med"/>
            <a:tailEnd type="arrow" w="med" len="med"/>
          </a:ln>
          <a:effectLst/>
        </p:spPr>
        <p:txBody>
          <a:bodyPr wrap="none" lIns="90000" tIns="46800" rIns="90000" bIns="46800"/>
          <a:lstStyle/>
          <a:p>
            <a:endParaRPr lang="ja-JP" altLang="en-US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V="1">
            <a:off x="3732662" y="4512850"/>
            <a:ext cx="3854427" cy="2113137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 type="arrow" w="med" len="med"/>
            <a:tailEnd type="arrow" w="med" len="med"/>
          </a:ln>
          <a:effectLst/>
        </p:spPr>
        <p:txBody>
          <a:bodyPr wrap="none" lIns="90000" tIns="46800" rIns="90000" bIns="46800"/>
          <a:lstStyle/>
          <a:p>
            <a:endParaRPr lang="ja-JP" altLang="en-US"/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683484" y="3924430"/>
            <a:ext cx="841072" cy="5254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US" altLang="ja-JP" sz="1400" dirty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424m</a:t>
            </a:r>
          </a:p>
          <a:p>
            <a:pPr algn="ctr"/>
            <a:r>
              <a:rPr lang="en-US" altLang="ja-JP" sz="1400" dirty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(38.55H)</a:t>
            </a: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V="1">
            <a:off x="7640632" y="2882363"/>
            <a:ext cx="315210" cy="1565004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 type="arrow" w="med" len="med"/>
            <a:tailEnd type="arrow" w="med" len="med"/>
          </a:ln>
          <a:effectLst/>
        </p:spPr>
        <p:txBody>
          <a:bodyPr wrap="none" lIns="90000" tIns="46800" rIns="90000" bIns="46800"/>
          <a:lstStyle/>
          <a:p>
            <a:endParaRPr lang="ja-JP" altLang="en-US"/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7836270" y="3251480"/>
            <a:ext cx="848537" cy="11717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US" altLang="ja-JP" sz="1400" dirty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170m</a:t>
            </a:r>
          </a:p>
          <a:p>
            <a:pPr algn="ctr"/>
            <a:r>
              <a:rPr lang="en-US" altLang="ja-JP" sz="1400" dirty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(15.45H)</a:t>
            </a:r>
          </a:p>
          <a:p>
            <a:pPr algn="ctr"/>
            <a:r>
              <a:rPr lang="en-US" altLang="ja-JP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Same as </a:t>
            </a:r>
          </a:p>
          <a:p>
            <a:pPr algn="ctr"/>
            <a:r>
              <a:rPr lang="en-US" altLang="ja-JP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Wind Tunnel</a:t>
            </a:r>
            <a:endParaRPr lang="ja-JP" altLang="en-US" sz="1400" dirty="0">
              <a:effectLst>
                <a:outerShdw blurRad="38100" dist="38100" dir="2700000" algn="tl">
                  <a:srgbClr val="C0C0C0"/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5056146" y="5738065"/>
            <a:ext cx="976163" cy="5254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US" altLang="ja-JP" sz="1400" dirty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424m</a:t>
            </a:r>
          </a:p>
          <a:p>
            <a:pPr algn="ctr"/>
            <a:r>
              <a:rPr lang="en-US" altLang="ja-JP" sz="1400" dirty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(38.55H)</a:t>
            </a:r>
          </a:p>
        </p:txBody>
      </p:sp>
      <p:pic>
        <p:nvPicPr>
          <p:cNvPr id="31" name="Picture 24" descr="流入プロファイルのプロット_M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3" y="4475163"/>
            <a:ext cx="1501775" cy="2319337"/>
          </a:xfrm>
          <a:prstGeom prst="rect">
            <a:avLst/>
          </a:prstGeom>
          <a:noFill/>
        </p:spPr>
      </p:pic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420126" y="5374137"/>
            <a:ext cx="805326" cy="340735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1600" dirty="0"/>
              <a:t>U</a:t>
            </a:r>
            <a:r>
              <a:rPr lang="ja-JP" altLang="en-US" sz="1600" dirty="0"/>
              <a:t>∝</a:t>
            </a:r>
            <a:r>
              <a:rPr lang="en-US" altLang="ja-JP" sz="1600" dirty="0"/>
              <a:t>Z</a:t>
            </a:r>
            <a:r>
              <a:rPr lang="en-US" altLang="ja-JP" sz="1600" baseline="30000" dirty="0"/>
              <a:t>1/7</a:t>
            </a:r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>
            <a:off x="1096963" y="5186363"/>
            <a:ext cx="320675" cy="198437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 type="arrow" w="sm" len="sm"/>
            <a:tailEnd/>
          </a:ln>
          <a:effectLst/>
        </p:spPr>
        <p:txBody>
          <a:bodyPr wrap="none" lIns="90000" tIns="46800" rIns="90000" bIns="46800"/>
          <a:lstStyle/>
          <a:p>
            <a:endParaRPr lang="ja-JP" altLang="en-US"/>
          </a:p>
        </p:txBody>
      </p:sp>
      <p:sp>
        <p:nvSpPr>
          <p:cNvPr id="34" name="Line 27"/>
          <p:cNvSpPr>
            <a:spLocks noChangeShapeType="1"/>
          </p:cNvSpPr>
          <p:nvPr/>
        </p:nvSpPr>
        <p:spPr bwMode="auto">
          <a:xfrm rot="16200000">
            <a:off x="328612" y="6457951"/>
            <a:ext cx="2254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 type="triangle" w="sm" len="sm"/>
            <a:tailEnd type="triangle" w="sm" len="sm"/>
          </a:ln>
          <a:effectLst/>
        </p:spPr>
        <p:txBody>
          <a:bodyPr wrap="none" lIns="90000" tIns="46800" rIns="90000" bIns="46800"/>
          <a:lstStyle/>
          <a:p>
            <a:endParaRPr lang="ja-JP" altLang="en-US"/>
          </a:p>
        </p:txBody>
      </p:sp>
      <p:sp>
        <p:nvSpPr>
          <p:cNvPr id="35" name="Rectangle 28"/>
          <p:cNvSpPr>
            <a:spLocks noChangeArrowheads="1"/>
          </p:cNvSpPr>
          <p:nvPr/>
        </p:nvSpPr>
        <p:spPr bwMode="auto">
          <a:xfrm>
            <a:off x="198603" y="5867190"/>
            <a:ext cx="814944" cy="4638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8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Representative</a:t>
            </a:r>
          </a:p>
          <a:p>
            <a:r>
              <a:rPr lang="en-US" altLang="ja-JP" sz="8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Height</a:t>
            </a:r>
            <a:endParaRPr lang="ja-JP" altLang="en-US" sz="800" dirty="0">
              <a:effectLst>
                <a:outerShdw blurRad="38100" dist="38100" dir="2700000" algn="tl">
                  <a:srgbClr val="C0C0C0"/>
                </a:outerShdw>
              </a:effectLst>
              <a:ea typeface="HGP創英角ｺﾞｼｯｸUB" pitchFamily="50" charset="-128"/>
            </a:endParaRPr>
          </a:p>
          <a:p>
            <a:r>
              <a:rPr lang="en-US" altLang="ja-JP" sz="800" dirty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H=11(m)</a:t>
            </a:r>
          </a:p>
        </p:txBody>
      </p:sp>
      <p:sp>
        <p:nvSpPr>
          <p:cNvPr id="36" name="Line 29"/>
          <p:cNvSpPr>
            <a:spLocks noChangeShapeType="1"/>
          </p:cNvSpPr>
          <p:nvPr/>
        </p:nvSpPr>
        <p:spPr bwMode="auto">
          <a:xfrm>
            <a:off x="1550988" y="6342063"/>
            <a:ext cx="29845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  <p:txBody>
          <a:bodyPr wrap="none" lIns="90000" tIns="46800" rIns="90000" bIns="46800"/>
          <a:lstStyle/>
          <a:p>
            <a:endParaRPr lang="ja-JP" altLang="en-US"/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1832591" y="6462673"/>
            <a:ext cx="1052189" cy="3407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800" dirty="0" smtClean="0">
                <a:ea typeface="HGP創英角ｺﾞｼｯｸUB" pitchFamily="50" charset="-128"/>
              </a:rPr>
              <a:t>Wind Speed</a:t>
            </a:r>
          </a:p>
          <a:p>
            <a:r>
              <a:rPr lang="en-US" altLang="ja-JP" sz="800" dirty="0" smtClean="0">
                <a:ea typeface="HGP創英角ｺﾞｼｯｸUB" pitchFamily="50" charset="-128"/>
              </a:rPr>
              <a:t>Representative Scale</a:t>
            </a:r>
            <a:endParaRPr lang="ja-JP" altLang="en-US" sz="800" dirty="0">
              <a:ea typeface="HGP創英角ｺﾞｼｯｸUB" pitchFamily="50" charset="-128"/>
            </a:endParaRPr>
          </a:p>
        </p:txBody>
      </p:sp>
      <p:sp>
        <p:nvSpPr>
          <p:cNvPr id="38" name="Rectangle 31"/>
          <p:cNvSpPr>
            <a:spLocks noChangeArrowheads="1"/>
          </p:cNvSpPr>
          <p:nvPr/>
        </p:nvSpPr>
        <p:spPr bwMode="auto">
          <a:xfrm>
            <a:off x="1822616" y="6164406"/>
            <a:ext cx="467285" cy="3407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16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U</a:t>
            </a:r>
            <a:r>
              <a:rPr lang="en-US" altLang="ja-JP" sz="1600" baseline="-250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ref</a:t>
            </a:r>
            <a:endParaRPr lang="en-US" altLang="ja-JP" sz="1600" baseline="-25000" dirty="0">
              <a:effectLst>
                <a:outerShdw blurRad="38100" dist="38100" dir="2700000" algn="tl">
                  <a:srgbClr val="C0C0C0"/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252721" y="5101420"/>
            <a:ext cx="798914" cy="21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800" dirty="0" smtClean="0">
                <a:ea typeface="HGP創英角ｺﾞｼｯｸUB" pitchFamily="50" charset="-128"/>
              </a:rPr>
              <a:t>At M0 position</a:t>
            </a:r>
            <a:endParaRPr lang="ja-JP" altLang="en-US" sz="800" dirty="0">
              <a:ea typeface="HGP創英角ｺﾞｼｯｸUB" pitchFamily="50" charset="-128"/>
            </a:endParaRPr>
          </a:p>
        </p:txBody>
      </p:sp>
      <p:sp>
        <p:nvSpPr>
          <p:cNvPr id="43" name="Rectangle 13"/>
          <p:cNvSpPr>
            <a:spLocks noChangeArrowheads="1"/>
          </p:cNvSpPr>
          <p:nvPr/>
        </p:nvSpPr>
        <p:spPr bwMode="auto">
          <a:xfrm>
            <a:off x="223806" y="1052313"/>
            <a:ext cx="1656751" cy="1017844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altLang="ja-JP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CFD Mesh Size:</a:t>
            </a:r>
          </a:p>
          <a:p>
            <a:r>
              <a:rPr lang="en-US" altLang="ja-JP" sz="12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Δx</a:t>
            </a:r>
            <a:r>
              <a:rPr lang="en-US" altLang="ja-JP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=</a:t>
            </a:r>
            <a:r>
              <a:rPr lang="en-US" altLang="ja-JP" sz="12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Δy</a:t>
            </a:r>
            <a:r>
              <a:rPr lang="en-US" altLang="ja-JP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=2(m</a:t>
            </a:r>
            <a:r>
              <a:rPr lang="en-US" altLang="ja-JP" sz="1200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)</a:t>
            </a:r>
          </a:p>
          <a:p>
            <a:r>
              <a:rPr lang="en-US" altLang="ja-JP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P創英角ｺﾞｼｯｸUB" pitchFamily="50" charset="-128"/>
              </a:rPr>
              <a:t>(</a:t>
            </a:r>
            <a:r>
              <a:rPr lang="en-US" altLang="ja-JP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P創英角ｺﾞｼｯｸUB" pitchFamily="50" charset="-128"/>
              </a:rPr>
              <a:t>Δx</a:t>
            </a:r>
            <a:r>
              <a:rPr lang="en-US" altLang="ja-JP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P創英角ｺﾞｼｯｸUB" pitchFamily="50" charset="-128"/>
              </a:rPr>
              <a:t>=</a:t>
            </a:r>
            <a:r>
              <a:rPr lang="en-US" altLang="ja-JP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P創英角ｺﾞｼｯｸUB" pitchFamily="50" charset="-128"/>
              </a:rPr>
              <a:t>Δy</a:t>
            </a:r>
            <a:r>
              <a:rPr lang="en-US" altLang="ja-JP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P創英角ｺﾞｼｯｸUB" pitchFamily="50" charset="-128"/>
              </a:rPr>
              <a:t>=0.18H)</a:t>
            </a:r>
          </a:p>
          <a:p>
            <a:r>
              <a:rPr lang="en-US" altLang="ja-JP" sz="12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Δz</a:t>
            </a:r>
            <a:r>
              <a:rPr lang="en-US" altLang="ja-JP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=0.038(m</a:t>
            </a:r>
            <a:r>
              <a:rPr lang="en-US" altLang="ja-JP" sz="1200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)</a:t>
            </a:r>
            <a:r>
              <a:rPr lang="ja-JP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～</a:t>
            </a:r>
            <a:r>
              <a:rPr lang="en-US" altLang="ja-JP" sz="1200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7.64(m)</a:t>
            </a:r>
          </a:p>
          <a:p>
            <a:r>
              <a:rPr lang="en-US" altLang="ja-JP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P創英角ｺﾞｼｯｸUB" pitchFamily="50" charset="-128"/>
              </a:rPr>
              <a:t>(</a:t>
            </a:r>
            <a:r>
              <a:rPr lang="en-US" altLang="ja-JP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P創英角ｺﾞｼｯｸUB" pitchFamily="50" charset="-128"/>
              </a:rPr>
              <a:t>Δz</a:t>
            </a:r>
            <a:r>
              <a:rPr lang="en-US" altLang="ja-JP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P創英角ｺﾞｼｯｸUB" pitchFamily="50" charset="-128"/>
              </a:rPr>
              <a:t>=0.003H</a:t>
            </a:r>
            <a:r>
              <a:rPr lang="ja-JP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P創英角ｺﾞｼｯｸUB" pitchFamily="50" charset="-128"/>
              </a:rPr>
              <a:t>～</a:t>
            </a:r>
            <a:r>
              <a:rPr lang="en-US" altLang="ja-JP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P創英角ｺﾞｼｯｸUB" pitchFamily="50" charset="-128"/>
              </a:rPr>
              <a:t>0.7H)</a:t>
            </a:r>
          </a:p>
        </p:txBody>
      </p:sp>
      <p:sp>
        <p:nvSpPr>
          <p:cNvPr id="44" name="Rectangle 37"/>
          <p:cNvSpPr>
            <a:spLocks noChangeArrowheads="1"/>
          </p:cNvSpPr>
          <p:nvPr/>
        </p:nvSpPr>
        <p:spPr bwMode="auto">
          <a:xfrm>
            <a:off x="6287983" y="6145989"/>
            <a:ext cx="2793521" cy="648512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altLang="ja-JP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Wind Tunnel:</a:t>
            </a:r>
            <a:endParaRPr lang="ja-JP" altLang="en-US" sz="12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r>
              <a:rPr lang="en-US" altLang="ja-JP" sz="1200" dirty="0" err="1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U</a:t>
            </a:r>
            <a:r>
              <a:rPr lang="en-US" altLang="ja-JP" sz="1200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ref</a:t>
            </a:r>
            <a:r>
              <a:rPr lang="en-US" altLang="ja-JP" sz="1200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=6.08(m/s), H=0.07(m), </a:t>
            </a:r>
            <a:r>
              <a:rPr lang="en-US" altLang="ja-JP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1/150</a:t>
            </a:r>
            <a:r>
              <a:rPr lang="ja-JP" altLang="en-US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Model</a:t>
            </a:r>
            <a:endParaRPr lang="ja-JP" altLang="en-US" sz="12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r>
              <a:rPr lang="en-US" altLang="ja-JP" sz="1200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Re=</a:t>
            </a:r>
            <a:r>
              <a:rPr lang="en-US" altLang="ja-JP" sz="1200" dirty="0" err="1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U</a:t>
            </a:r>
            <a:r>
              <a:rPr lang="en-US" altLang="ja-JP" sz="1200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ref</a:t>
            </a:r>
            <a:r>
              <a:rPr lang="en-US" altLang="ja-JP" sz="1200" dirty="0" err="1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H</a:t>
            </a:r>
            <a:r>
              <a:rPr lang="en-US" altLang="ja-JP" sz="1200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/</a:t>
            </a:r>
            <a:r>
              <a:rPr lang="en-US" altLang="ja-JP" sz="1200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ν</a:t>
            </a:r>
            <a:r>
              <a:rPr lang="en-US" altLang="ja-JP" sz="1200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=2.8×10</a:t>
            </a:r>
            <a:r>
              <a:rPr lang="en-US" altLang="ja-JP" sz="1200" baseline="30000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4</a:t>
            </a:r>
            <a:endParaRPr lang="ja-JP" altLang="en-US" sz="1200" baseline="300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47" name="Rectangle 22"/>
          <p:cNvSpPr>
            <a:spLocks noChangeArrowheads="1"/>
          </p:cNvSpPr>
          <p:nvPr/>
        </p:nvSpPr>
        <p:spPr bwMode="auto">
          <a:xfrm>
            <a:off x="7730988" y="1625129"/>
            <a:ext cx="741296" cy="2637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altLang="ja-JP" sz="11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H=11(m)</a:t>
            </a:r>
          </a:p>
        </p:txBody>
      </p:sp>
      <p:cxnSp>
        <p:nvCxnSpPr>
          <p:cNvPr id="49" name="直線矢印コネクタ 48"/>
          <p:cNvCxnSpPr/>
          <p:nvPr/>
        </p:nvCxnSpPr>
        <p:spPr>
          <a:xfrm rot="16200000" flipV="1">
            <a:off x="7659729" y="1761626"/>
            <a:ext cx="208015" cy="4333"/>
          </a:xfrm>
          <a:prstGeom prst="straightConnector1">
            <a:avLst/>
          </a:prstGeom>
          <a:ln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485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1042988" y="1181100"/>
            <a:ext cx="6805612" cy="5391150"/>
            <a:chOff x="23813" y="287338"/>
            <a:chExt cx="8697912" cy="6570662"/>
          </a:xfrm>
        </p:grpSpPr>
        <p:pic>
          <p:nvPicPr>
            <p:cNvPr id="11" name="Picture 4" descr="標高データ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813" y="287338"/>
              <a:ext cx="4524375" cy="3478212"/>
            </a:xfrm>
            <a:prstGeom prst="rect">
              <a:avLst/>
            </a:prstGeom>
            <a:noFill/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876353">
              <a:off x="4648200" y="930275"/>
              <a:ext cx="3810000" cy="2733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16" name="Line 6"/>
            <p:cNvSpPr>
              <a:spLocks noChangeShapeType="1"/>
            </p:cNvSpPr>
            <p:nvPr/>
          </p:nvSpPr>
          <p:spPr bwMode="auto">
            <a:xfrm>
              <a:off x="414338" y="1797050"/>
              <a:ext cx="82962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ja-JP" altLang="en-US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425450" y="3333750"/>
              <a:ext cx="82962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ja-JP" altLang="en-US"/>
            </a:p>
          </p:txBody>
        </p:sp>
        <p:pic>
          <p:nvPicPr>
            <p:cNvPr id="20" name="Picture 9" descr="標高データ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38600" y="3379788"/>
              <a:ext cx="4524375" cy="3478212"/>
            </a:xfrm>
            <a:prstGeom prst="rect">
              <a:avLst/>
            </a:prstGeom>
            <a:noFill/>
          </p:spPr>
        </p:pic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5316538" y="476250"/>
              <a:ext cx="0" cy="6007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ja-JP" alt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7837488" y="476250"/>
              <a:ext cx="0" cy="6007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ja-JP" alt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5580063" y="476250"/>
              <a:ext cx="0" cy="6007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ja-JP" altLang="en-US"/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>
              <a:off x="4540250" y="4887913"/>
              <a:ext cx="36433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ja-JP" alt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6208713" y="477838"/>
              <a:ext cx="0" cy="6007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ja-JP" altLang="en-US"/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7004050" y="479425"/>
              <a:ext cx="0" cy="6007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endParaRPr lang="ja-JP" altLang="en-US"/>
            </a:p>
          </p:txBody>
        </p:sp>
      </p:grp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26953" y="161685"/>
            <a:ext cx="5552745" cy="734653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 smtClean="0"/>
              <a:t>Calculation Domain</a:t>
            </a:r>
            <a:endParaRPr kumimoji="1" lang="ja-JP" altLang="en-US" sz="3600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226953" y="980085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1476375" y="4467225"/>
            <a:ext cx="2609850" cy="1479509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CFD Point for Validation</a:t>
            </a:r>
            <a:endParaRPr lang="ja-JP" altLang="en-US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M1 </a:t>
            </a:r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altLang="ja-JP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i,j</a:t>
            </a:r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 = ( 72, 115)</a:t>
            </a:r>
          </a:p>
          <a:p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M2 (</a:t>
            </a:r>
            <a:r>
              <a:rPr lang="en-US" altLang="ja-JP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i,j</a:t>
            </a:r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 = ( 82, 115)</a:t>
            </a:r>
          </a:p>
          <a:p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M1 (</a:t>
            </a:r>
            <a:r>
              <a:rPr lang="en-US" altLang="ja-JP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i,j</a:t>
            </a:r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 = (104, 115)</a:t>
            </a:r>
          </a:p>
          <a:p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M2 (</a:t>
            </a:r>
            <a:r>
              <a:rPr lang="en-US" altLang="ja-JP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i,j</a:t>
            </a:r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 = (132, 115)</a:t>
            </a:r>
          </a:p>
        </p:txBody>
      </p:sp>
    </p:spTree>
  </p:cSld>
  <p:clrMapOvr>
    <a:masterClrMapping/>
  </p:clrMapOvr>
  <p:transition advTm="485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26953" y="161685"/>
            <a:ext cx="5552745" cy="734653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 smtClean="0"/>
              <a:t>Wind Tunnel</a:t>
            </a:r>
            <a:endParaRPr kumimoji="1" lang="ja-JP" altLang="en-US" sz="3600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226953" y="980085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188" y="1222375"/>
            <a:ext cx="8154987" cy="4587875"/>
          </a:xfrm>
          <a:prstGeom prst="rect">
            <a:avLst/>
          </a:prstGeom>
          <a:noFill/>
        </p:spPr>
      </p:pic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1412875" y="5972175"/>
            <a:ext cx="6275798" cy="648512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ja-JP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Wind Tunnel at Institute of Industrial Science, University of Tokyo</a:t>
            </a:r>
            <a:endParaRPr lang="ja-JP" altLang="en-US" sz="18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pPr algn="ctr"/>
            <a:r>
              <a:rPr lang="ja-JP" alt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（</a:t>
            </a:r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Length </a:t>
            </a:r>
            <a:r>
              <a:rPr lang="en-US" altLang="ja-JP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16.5, </a:t>
            </a:r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Width </a:t>
            </a:r>
            <a:r>
              <a:rPr lang="en-US" altLang="ja-JP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2.2m</a:t>
            </a:r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, H</a:t>
            </a:r>
            <a:r>
              <a:rPr lang="en-US" altLang="ja-JP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eight 1.8m</a:t>
            </a:r>
            <a:r>
              <a:rPr lang="ja-JP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）</a:t>
            </a:r>
          </a:p>
        </p:txBody>
      </p:sp>
    </p:spTree>
  </p:cSld>
  <p:clrMapOvr>
    <a:masterClrMapping/>
  </p:clrMapOvr>
  <p:transition advTm="485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8" name="Rectangle 4"/>
          <p:cNvSpPr>
            <a:spLocks noChangeArrowheads="1"/>
          </p:cNvSpPr>
          <p:nvPr/>
        </p:nvSpPr>
        <p:spPr bwMode="auto">
          <a:xfrm>
            <a:off x="217594" y="5491927"/>
            <a:ext cx="5192605" cy="648512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Actual Hill Height 11m - Wind Tunnel Height 7cm</a:t>
            </a:r>
          </a:p>
          <a:p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Model Scale : 1/150  </a:t>
            </a:r>
          </a:p>
        </p:txBody>
      </p:sp>
      <p:pic>
        <p:nvPicPr>
          <p:cNvPr id="52839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4500" y="2033588"/>
            <a:ext cx="3311525" cy="1157287"/>
          </a:xfrm>
          <a:prstGeom prst="rect">
            <a:avLst/>
          </a:prstGeom>
          <a:noFill/>
        </p:spPr>
      </p:pic>
      <p:pic>
        <p:nvPicPr>
          <p:cNvPr id="52839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2033588"/>
            <a:ext cx="5197475" cy="3449637"/>
          </a:xfrm>
          <a:prstGeom prst="rect">
            <a:avLst/>
          </a:prstGeom>
          <a:noFill/>
        </p:spPr>
      </p:pic>
      <p:pic>
        <p:nvPicPr>
          <p:cNvPr id="52839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4813" y="3994150"/>
            <a:ext cx="3519487" cy="2147888"/>
          </a:xfrm>
          <a:prstGeom prst="rect">
            <a:avLst/>
          </a:prstGeom>
          <a:noFill/>
        </p:spPr>
      </p:pic>
      <p:sp>
        <p:nvSpPr>
          <p:cNvPr id="528395" name="Rectangle 11"/>
          <p:cNvSpPr>
            <a:spLocks noChangeArrowheads="1"/>
          </p:cNvSpPr>
          <p:nvPr/>
        </p:nvSpPr>
        <p:spPr bwMode="auto">
          <a:xfrm>
            <a:off x="8121650" y="4775200"/>
            <a:ext cx="495947" cy="3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M5</a:t>
            </a:r>
          </a:p>
        </p:txBody>
      </p:sp>
      <p:sp>
        <p:nvSpPr>
          <p:cNvPr id="528396" name="Rectangle 12"/>
          <p:cNvSpPr>
            <a:spLocks noChangeArrowheads="1"/>
          </p:cNvSpPr>
          <p:nvPr/>
        </p:nvSpPr>
        <p:spPr bwMode="auto">
          <a:xfrm>
            <a:off x="7161213" y="3965575"/>
            <a:ext cx="495947" cy="3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M2</a:t>
            </a:r>
          </a:p>
        </p:txBody>
      </p:sp>
      <p:sp>
        <p:nvSpPr>
          <p:cNvPr id="528397" name="Line 13"/>
          <p:cNvSpPr>
            <a:spLocks noChangeShapeType="1"/>
          </p:cNvSpPr>
          <p:nvPr/>
        </p:nvSpPr>
        <p:spPr bwMode="auto">
          <a:xfrm flipV="1">
            <a:off x="7081838" y="4189413"/>
            <a:ext cx="131762" cy="24130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 type="arrow" w="med" len="med"/>
            <a:tailEnd/>
          </a:ln>
          <a:effectLst/>
        </p:spPr>
        <p:txBody>
          <a:bodyPr wrap="none" lIns="90000" tIns="46800" rIns="90000" bIns="46800"/>
          <a:lstStyle/>
          <a:p>
            <a:endParaRPr lang="ja-JP" altLang="en-US"/>
          </a:p>
        </p:txBody>
      </p:sp>
      <p:sp>
        <p:nvSpPr>
          <p:cNvPr id="528398" name="Rectangle 14"/>
          <p:cNvSpPr>
            <a:spLocks noChangeArrowheads="1"/>
          </p:cNvSpPr>
          <p:nvPr/>
        </p:nvSpPr>
        <p:spPr bwMode="auto">
          <a:xfrm>
            <a:off x="5491163" y="4300538"/>
            <a:ext cx="495947" cy="3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M1</a:t>
            </a:r>
          </a:p>
        </p:txBody>
      </p:sp>
      <p:sp>
        <p:nvSpPr>
          <p:cNvPr id="528399" name="Line 15"/>
          <p:cNvSpPr>
            <a:spLocks noChangeShapeType="1"/>
          </p:cNvSpPr>
          <p:nvPr/>
        </p:nvSpPr>
        <p:spPr bwMode="auto">
          <a:xfrm flipH="1" flipV="1">
            <a:off x="5718175" y="4624388"/>
            <a:ext cx="109538" cy="322262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 type="arrow" w="med" len="med"/>
            <a:tailEnd/>
          </a:ln>
          <a:effectLst/>
        </p:spPr>
        <p:txBody>
          <a:bodyPr wrap="none" lIns="90000" tIns="46800" rIns="90000" bIns="46800"/>
          <a:lstStyle/>
          <a:p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528401" name="Rectangle 17"/>
          <p:cNvSpPr>
            <a:spLocks noChangeArrowheads="1"/>
          </p:cNvSpPr>
          <p:nvPr/>
        </p:nvSpPr>
        <p:spPr bwMode="auto">
          <a:xfrm>
            <a:off x="2998788" y="2360613"/>
            <a:ext cx="701132" cy="3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SPIRE</a:t>
            </a:r>
            <a:endParaRPr lang="ja-JP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528402" name="Rectangle 18"/>
          <p:cNvSpPr>
            <a:spLocks noChangeArrowheads="1"/>
          </p:cNvSpPr>
          <p:nvPr/>
        </p:nvSpPr>
        <p:spPr bwMode="auto">
          <a:xfrm>
            <a:off x="3657600" y="3827463"/>
            <a:ext cx="1747956" cy="3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ja-JP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Roughness Block</a:t>
            </a:r>
            <a:endParaRPr lang="ja-JP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528403" name="Line 19"/>
          <p:cNvSpPr>
            <a:spLocks noChangeShapeType="1"/>
          </p:cNvSpPr>
          <p:nvPr/>
        </p:nvSpPr>
        <p:spPr bwMode="auto">
          <a:xfrm flipV="1">
            <a:off x="8094663" y="5114925"/>
            <a:ext cx="131762" cy="24130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 type="arrow" w="med" len="med"/>
            <a:tailEnd/>
          </a:ln>
          <a:effectLst/>
        </p:spPr>
        <p:txBody>
          <a:bodyPr wrap="none" lIns="90000" tIns="46800" rIns="90000" bIns="46800"/>
          <a:lstStyle/>
          <a:p>
            <a:endParaRPr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226953" y="161685"/>
            <a:ext cx="5552745" cy="734653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 smtClean="0"/>
              <a:t>Wind Tunnel</a:t>
            </a:r>
            <a:endParaRPr kumimoji="1" lang="ja-JP" altLang="en-US" sz="3600" dirty="0"/>
          </a:p>
        </p:txBody>
      </p:sp>
      <p:cxnSp>
        <p:nvCxnSpPr>
          <p:cNvPr id="18" name="直線コネクタ 17"/>
          <p:cNvCxnSpPr/>
          <p:nvPr/>
        </p:nvCxnSpPr>
        <p:spPr>
          <a:xfrm>
            <a:off x="226953" y="980085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219074" y="1603348"/>
            <a:ext cx="1219201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Rear View</a:t>
            </a:r>
            <a:endParaRPr kumimoji="1" lang="en-US" altLang="ja-JP" dirty="0" smtClean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486399" y="3581400"/>
            <a:ext cx="3514726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Measurement Points</a:t>
            </a:r>
            <a:r>
              <a:rPr lang="en-US" altLang="ja-JP" dirty="0" smtClean="0"/>
              <a:t> 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524499" y="1609725"/>
            <a:ext cx="3305175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Wind Tunnel Model</a:t>
            </a:r>
            <a:endParaRPr lang="en-US" altLang="ja-JP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400050" y="1335088"/>
            <a:ext cx="8305800" cy="5126661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en-US" altLang="ja-JP" sz="2400" dirty="0" smtClean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r>
              <a:rPr lang="ja-JP" alt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・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Split-Fiber Probes</a:t>
            </a:r>
            <a:endParaRPr lang="ja-JP" altLang="en-US" sz="24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endParaRPr lang="en-US" altLang="ja-JP" sz="2400" dirty="0" smtClean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endParaRPr lang="en-US" altLang="ja-JP" sz="2400" dirty="0" smtClean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endParaRPr lang="en-US" altLang="ja-JP" sz="900" dirty="0" smtClean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r>
              <a:rPr lang="ja-JP" alt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・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60 seconds measurement at 1kHZ</a:t>
            </a:r>
            <a:r>
              <a:rPr lang="ja-JP" alt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sampling frequency</a:t>
            </a:r>
            <a:endParaRPr lang="ja-JP" altLang="en-US" sz="24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r>
              <a:rPr lang="ja-JP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 </a:t>
            </a:r>
            <a:endParaRPr lang="ja-JP" altLang="en-US" sz="900" u="sng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  Measurement heights (actual scale) :</a:t>
            </a:r>
          </a:p>
          <a:p>
            <a:pPr lvl="1"/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M1 to M8</a:t>
            </a:r>
            <a:endParaRPr lang="en-US" altLang="ja-JP" sz="24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pPr lvl="1"/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1m</a:t>
            </a:r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, 1.5m, 2m, 2.5m, 3m, 3.5m, 4m, 4.5m, 5m, 6m, 7.5m, 9m, 10.5m, 12m, 15m ,18m, 21m, 24m, 27m, 30m, 35m, 40m, 45m, 50m, 60m, </a:t>
            </a:r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80m </a:t>
            </a:r>
          </a:p>
          <a:p>
            <a:pPr lvl="1"/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(total of 26 points)</a:t>
            </a:r>
            <a:r>
              <a:rPr lang="ja-JP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 </a:t>
            </a: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pPr>
              <a:buFont typeface="Arial" pitchFamily="34" charset="0"/>
              <a:buChar char="•"/>
            </a:pPr>
            <a:endParaRPr lang="en-US" altLang="ja-JP" sz="2400" dirty="0" smtClean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pPr lvl="1"/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M0</a:t>
            </a:r>
            <a:endParaRPr lang="ja-JP" altLang="en-US" sz="2400" dirty="0">
              <a:effectLst>
                <a:outerShdw blurRad="38100" dist="38100" dir="2700000" algn="tl">
                  <a:srgbClr val="FFFFFF"/>
                </a:outerShdw>
              </a:effectLst>
              <a:ea typeface="HGP創英角ｺﾞｼｯｸUB" pitchFamily="50" charset="-128"/>
            </a:endParaRPr>
          </a:p>
          <a:p>
            <a:pPr lvl="1"/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90m</a:t>
            </a:r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, 120m, 150m, 165m </a:t>
            </a:r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(in additional to above heights, total of 30 points)</a:t>
            </a:r>
            <a:endParaRPr lang="en-US" altLang="ja-JP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9950" y="1455738"/>
            <a:ext cx="2232025" cy="1354137"/>
          </a:xfrm>
          <a:prstGeom prst="rect">
            <a:avLst/>
          </a:prstGeom>
          <a:noFill/>
        </p:spPr>
      </p:pic>
      <p:sp>
        <p:nvSpPr>
          <p:cNvPr id="31" name="タイトル 1"/>
          <p:cNvSpPr>
            <a:spLocks noGrp="1"/>
          </p:cNvSpPr>
          <p:nvPr>
            <p:ph type="title"/>
          </p:nvPr>
        </p:nvSpPr>
        <p:spPr>
          <a:xfrm>
            <a:off x="226953" y="161685"/>
            <a:ext cx="5552745" cy="734653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 smtClean="0"/>
              <a:t>Measurement Device</a:t>
            </a:r>
            <a:endParaRPr kumimoji="1" lang="ja-JP" altLang="en-US" sz="3600" dirty="0"/>
          </a:p>
        </p:txBody>
      </p:sp>
      <p:cxnSp>
        <p:nvCxnSpPr>
          <p:cNvPr id="32" name="直線コネクタ 31"/>
          <p:cNvCxnSpPr/>
          <p:nvPr/>
        </p:nvCxnSpPr>
        <p:spPr>
          <a:xfrm>
            <a:off x="226953" y="980085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485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6" name="Picture 16" descr="cont-vertical-ani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1333500"/>
            <a:ext cx="9123363" cy="4276725"/>
          </a:xfrm>
          <a:prstGeom prst="rect">
            <a:avLst/>
          </a:prstGeom>
          <a:noFill/>
        </p:spPr>
      </p:pic>
      <p:sp>
        <p:nvSpPr>
          <p:cNvPr id="460818" name="Text Box 18"/>
          <p:cNvSpPr txBox="1">
            <a:spLocks noChangeArrowheads="1"/>
          </p:cNvSpPr>
          <p:nvPr/>
        </p:nvSpPr>
        <p:spPr bwMode="auto">
          <a:xfrm>
            <a:off x="847725" y="5734050"/>
            <a:ext cx="7610475" cy="833178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Wind Speed Distribution (</a:t>
            </a:r>
            <a:r>
              <a:rPr lang="en-US" altLang="ja-JP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U</a:t>
            </a:r>
            <a:r>
              <a:rPr lang="en-US" altLang="ja-JP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x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) of Vertical Plane along Line A</a:t>
            </a:r>
          </a:p>
          <a:p>
            <a:pPr algn="ctr"/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itchFamily="50" charset="-128"/>
              </a:rPr>
              <a:t>Instantaneous Result</a:t>
            </a: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26953" y="161685"/>
            <a:ext cx="5552745" cy="734653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 smtClean="0"/>
              <a:t>CFD Results</a:t>
            </a:r>
            <a:endParaRPr kumimoji="1" lang="ja-JP" altLang="en-US" sz="3600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26953" y="980085"/>
            <a:ext cx="8653581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utoShape 13"/>
          <p:cNvSpPr>
            <a:spLocks noChangeArrowheads="1"/>
          </p:cNvSpPr>
          <p:nvPr/>
        </p:nvSpPr>
        <p:spPr bwMode="auto">
          <a:xfrm flipH="1">
            <a:off x="254237" y="3294353"/>
            <a:ext cx="600075" cy="6096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ja-JP" altLang="en-US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73274" y="3395953"/>
            <a:ext cx="698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Flow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03056" y="6627168"/>
            <a:ext cx="19409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Run in Slideshow mode to play anime</a:t>
            </a:r>
            <a:endParaRPr kumimoji="1" lang="ja-JP" altLang="en-US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5849</TotalTime>
  <Words>590</Words>
  <Application>Microsoft Office PowerPoint</Application>
  <PresentationFormat>画面に合わせる (4:3)</PresentationFormat>
  <Paragraphs>113</Paragraphs>
  <Slides>15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6" baseType="lpstr">
      <vt:lpstr>Office テーマ</vt:lpstr>
      <vt:lpstr>Validation - Bolund Hill Wind Tunnel Experiment</vt:lpstr>
      <vt:lpstr>Calculation Domain</vt:lpstr>
      <vt:lpstr>Calculation Domain</vt:lpstr>
      <vt:lpstr>Calculation Domain</vt:lpstr>
      <vt:lpstr>Calculation Domain</vt:lpstr>
      <vt:lpstr>Wind Tunnel</vt:lpstr>
      <vt:lpstr>Wind Tunnel</vt:lpstr>
      <vt:lpstr>Measurement Device</vt:lpstr>
      <vt:lpstr>CFD Results</vt:lpstr>
      <vt:lpstr>CFD Results</vt:lpstr>
      <vt:lpstr>CFD Results</vt:lpstr>
      <vt:lpstr>CFD Results</vt:lpstr>
      <vt:lpstr>CFD Results</vt:lpstr>
      <vt:lpstr>CFD Results</vt:lpstr>
      <vt:lpstr>スライド 15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OF CFD FOR TURBULENCE RELATED OPERATIONAL RISKS ASSESSMENT OF WIND TURBINES IN COMPLEX TERRAIN</dc:title>
  <dc:creator>Yamaze</dc:creator>
  <cp:lastModifiedBy>Yamaze</cp:lastModifiedBy>
  <cp:revision>65</cp:revision>
  <dcterms:created xsi:type="dcterms:W3CDTF">2012-11-23T02:23:16Z</dcterms:created>
  <dcterms:modified xsi:type="dcterms:W3CDTF">2013-04-02T02:28:39Z</dcterms:modified>
</cp:coreProperties>
</file>